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Bold" charset="1" panose="00000800000000000000"/>
      <p:regular r:id="rId19"/>
    </p:embeddedFont>
    <p:embeddedFont>
      <p:font typeface="League Spartan" charset="1" panose="00000800000000000000"/>
      <p:regular r:id="rId20"/>
    </p:embeddedFont>
    <p:embeddedFont>
      <p:font typeface="Montserrat" charset="1" panose="00000500000000000000"/>
      <p:regular r:id="rId21"/>
    </p:embeddedFont>
    <p:embeddedFont>
      <p:font typeface="Montserrat Italics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jpe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11.png" Type="http://schemas.openxmlformats.org/officeDocument/2006/relationships/image"/><Relationship Id="rId4" Target="../media/image5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5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21.jpeg" Type="http://schemas.openxmlformats.org/officeDocument/2006/relationships/image"/><Relationship Id="rId5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02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80311" y="0"/>
            <a:ext cx="12407689" cy="10287000"/>
          </a:xfrm>
          <a:custGeom>
            <a:avLst/>
            <a:gdLst/>
            <a:ahLst/>
            <a:cxnLst/>
            <a:rect r="r" b="b" t="t" l="l"/>
            <a:pathLst>
              <a:path h="10287000" w="12407689">
                <a:moveTo>
                  <a:pt x="0" y="0"/>
                </a:moveTo>
                <a:lnTo>
                  <a:pt x="12407689" y="0"/>
                </a:lnTo>
                <a:lnTo>
                  <a:pt x="124076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66" t="0" r="-1149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6510" y="1155949"/>
            <a:ext cx="4848098" cy="1333227"/>
          </a:xfrm>
          <a:custGeom>
            <a:avLst/>
            <a:gdLst/>
            <a:ahLst/>
            <a:cxnLst/>
            <a:rect r="r" b="b" t="t" l="l"/>
            <a:pathLst>
              <a:path h="1333227" w="4848098">
                <a:moveTo>
                  <a:pt x="0" y="0"/>
                </a:moveTo>
                <a:lnTo>
                  <a:pt x="4848099" y="0"/>
                </a:lnTo>
                <a:lnTo>
                  <a:pt x="4848099" y="1333227"/>
                </a:lnTo>
                <a:lnTo>
                  <a:pt x="0" y="133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7794" y="2489176"/>
            <a:ext cx="4816815" cy="702452"/>
          </a:xfrm>
          <a:custGeom>
            <a:avLst/>
            <a:gdLst/>
            <a:ahLst/>
            <a:cxnLst/>
            <a:rect r="r" b="b" t="t" l="l"/>
            <a:pathLst>
              <a:path h="702452" w="4816815">
                <a:moveTo>
                  <a:pt x="0" y="0"/>
                </a:moveTo>
                <a:lnTo>
                  <a:pt x="4816815" y="0"/>
                </a:lnTo>
                <a:lnTo>
                  <a:pt x="4816815" y="702452"/>
                </a:lnTo>
                <a:lnTo>
                  <a:pt x="0" y="70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-5400000">
            <a:off x="9779922" y="-4618165"/>
            <a:ext cx="5722426" cy="11293730"/>
          </a:xfrm>
          <a:custGeom>
            <a:avLst/>
            <a:gdLst/>
            <a:ahLst/>
            <a:cxnLst/>
            <a:rect r="r" b="b" t="t" l="l"/>
            <a:pathLst>
              <a:path h="11293730" w="5722426">
                <a:moveTo>
                  <a:pt x="5722426" y="11293730"/>
                </a:moveTo>
                <a:lnTo>
                  <a:pt x="0" y="11293730"/>
                </a:lnTo>
                <a:lnTo>
                  <a:pt x="0" y="0"/>
                </a:lnTo>
                <a:lnTo>
                  <a:pt x="5722426" y="0"/>
                </a:lnTo>
                <a:lnTo>
                  <a:pt x="5722426" y="11293730"/>
                </a:lnTo>
                <a:close/>
              </a:path>
            </a:pathLst>
          </a:custGeom>
          <a:blipFill>
            <a:blip r:embed="rId5"/>
            <a:stretch>
              <a:fillRect l="0" t="-1483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0728" y="6709698"/>
            <a:ext cx="5002230" cy="1862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7"/>
              </a:lnSpc>
              <a:spcBef>
                <a:spcPct val="0"/>
              </a:spcBef>
            </a:pPr>
            <a:r>
              <a:rPr lang="en-US" b="true" sz="356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INFORMACJA DLA SPONSORÓW </a:t>
            </a:r>
          </a:p>
          <a:p>
            <a:pPr algn="ctr">
              <a:lnSpc>
                <a:spcPts val="4987"/>
              </a:lnSpc>
              <a:spcBef>
                <a:spcPct val="0"/>
              </a:spcBef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249135" y="8569757"/>
            <a:ext cx="1763486" cy="1028700"/>
          </a:xfrm>
          <a:custGeom>
            <a:avLst/>
            <a:gdLst/>
            <a:ahLst/>
            <a:cxnLst/>
            <a:rect r="r" b="b" t="t" l="l"/>
            <a:pathLst>
              <a:path h="1028700" w="1763486">
                <a:moveTo>
                  <a:pt x="0" y="0"/>
                </a:moveTo>
                <a:lnTo>
                  <a:pt x="1763486" y="0"/>
                </a:lnTo>
                <a:lnTo>
                  <a:pt x="17634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7A8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65605">
            <a:off x="1707942" y="399361"/>
            <a:ext cx="1990406" cy="2151790"/>
          </a:xfrm>
          <a:custGeom>
            <a:avLst/>
            <a:gdLst/>
            <a:ahLst/>
            <a:cxnLst/>
            <a:rect r="r" b="b" t="t" l="l"/>
            <a:pathLst>
              <a:path h="2151790" w="1990406">
                <a:moveTo>
                  <a:pt x="0" y="0"/>
                </a:moveTo>
                <a:lnTo>
                  <a:pt x="1990406" y="0"/>
                </a:lnTo>
                <a:lnTo>
                  <a:pt x="1990406" y="2151790"/>
                </a:lnTo>
                <a:lnTo>
                  <a:pt x="0" y="2151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677070" cy="11722083"/>
          </a:xfrm>
          <a:custGeom>
            <a:avLst/>
            <a:gdLst/>
            <a:ahLst/>
            <a:cxnLst/>
            <a:rect r="r" b="b" t="t" l="l"/>
            <a:pathLst>
              <a:path h="11722083" w="7677070">
                <a:moveTo>
                  <a:pt x="0" y="0"/>
                </a:moveTo>
                <a:lnTo>
                  <a:pt x="7677070" y="0"/>
                </a:lnTo>
                <a:lnTo>
                  <a:pt x="7677070" y="11722083"/>
                </a:lnTo>
                <a:lnTo>
                  <a:pt x="0" y="11722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968" t="0" r="-87873" b="-478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677070" y="0"/>
            <a:ext cx="10610930" cy="10487120"/>
            <a:chOff x="0" y="0"/>
            <a:chExt cx="2794648" cy="2762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94648" cy="2762040"/>
            </a:xfrm>
            <a:custGeom>
              <a:avLst/>
              <a:gdLst/>
              <a:ahLst/>
              <a:cxnLst/>
              <a:rect r="r" b="b" t="t" l="l"/>
              <a:pathLst>
                <a:path h="2762040" w="2794648">
                  <a:moveTo>
                    <a:pt x="0" y="0"/>
                  </a:moveTo>
                  <a:lnTo>
                    <a:pt x="2794648" y="0"/>
                  </a:lnTo>
                  <a:lnTo>
                    <a:pt x="2794648" y="2762040"/>
                  </a:lnTo>
                  <a:lnTo>
                    <a:pt x="0" y="2762040"/>
                  </a:lnTo>
                  <a:close/>
                </a:path>
              </a:pathLst>
            </a:custGeom>
            <a:solidFill>
              <a:srgbClr val="003DD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794648" cy="27715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20"/>
                </a:lnSpc>
              </a:pPr>
              <a:r>
                <a:rPr lang="en-US" sz="1516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5400000">
            <a:off x="-5132133" y="4667122"/>
            <a:ext cx="10542205" cy="1207961"/>
          </a:xfrm>
          <a:custGeom>
            <a:avLst/>
            <a:gdLst/>
            <a:ahLst/>
            <a:cxnLst/>
            <a:rect r="r" b="b" t="t" l="l"/>
            <a:pathLst>
              <a:path h="1207961" w="10542205">
                <a:moveTo>
                  <a:pt x="0" y="0"/>
                </a:moveTo>
                <a:lnTo>
                  <a:pt x="10542205" y="0"/>
                </a:lnTo>
                <a:lnTo>
                  <a:pt x="10542205" y="1207961"/>
                </a:lnTo>
                <a:lnTo>
                  <a:pt x="0" y="1207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22407" y="5605342"/>
            <a:ext cx="10327490" cy="3855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98"/>
              </a:lnSpc>
            </a:pPr>
            <a:r>
              <a:rPr lang="en-US" sz="157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TYTUŁ “SPONSORA CARNAVALU SZTUKMISTRZÓW 2025"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</a:p>
          <a:p>
            <a:pPr algn="l">
              <a:lnSpc>
                <a:spcPts val="2198"/>
              </a:lnSpc>
            </a:pP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 PRAWEM WYKORZYSTYWANIA ICH DO WŁASNYCH AKCJI MARKETINGOWYCH 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DZIAŁALNOŚCI REKLAMOWEJ</a:t>
            </a:r>
          </a:p>
          <a:p>
            <a:pPr algn="l">
              <a:lnSpc>
                <a:spcPts val="2198"/>
              </a:lnSpc>
            </a:pPr>
          </a:p>
          <a:p>
            <a:pPr algn="l">
              <a:lnSpc>
                <a:spcPts val="2198"/>
              </a:lnSpc>
            </a:pPr>
            <a:r>
              <a:rPr lang="en-US" sz="157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WSPÓLNA PROMOCJA W MEDIACH SPOŁECZNOŚCIOWYCH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l">
              <a:lnSpc>
                <a:spcPts val="2198"/>
              </a:lnSpc>
            </a:pP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DEDYKOWANE MARCE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SPONSORA POSTY  I WZMIANKI NA FACEBOOK'U I INSTAGRAMIE</a:t>
            </a:r>
          </a:p>
          <a:p>
            <a:pPr algn="l">
              <a:lnSpc>
                <a:spcPts val="2198"/>
              </a:lnSpc>
              <a:spcBef>
                <a:spcPct val="0"/>
              </a:spcBef>
            </a:pPr>
          </a:p>
          <a:p>
            <a:pPr algn="l">
              <a:lnSpc>
                <a:spcPts val="2198"/>
              </a:lnSpc>
              <a:spcBef>
                <a:spcPct val="0"/>
              </a:spcBef>
            </a:pPr>
            <a:r>
              <a:rPr lang="en-US" b="true" sz="157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MOŻLIWOŚĆ UMIESZCZENIA MATERIAŁÓW PROMOCYJNYCH SPONSORA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ROLLUPÓW, FLAG, LEŻAKÓW, PUF W ILOŚCI </a:t>
            </a:r>
          </a:p>
          <a:p>
            <a:pPr algn="l">
              <a:lnSpc>
                <a:spcPts val="2198"/>
              </a:lnSpc>
              <a:spcBef>
                <a:spcPct val="0"/>
              </a:spcBef>
            </a:pP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MIEJSCACH UZGODNIONYCH Z ORGANIZATOREM FESTIWALU.</a:t>
            </a:r>
          </a:p>
          <a:p>
            <a:pPr algn="l">
              <a:lnSpc>
                <a:spcPts val="2198"/>
              </a:lnSpc>
              <a:spcBef>
                <a:spcPct val="0"/>
              </a:spcBef>
            </a:pPr>
          </a:p>
          <a:p>
            <a:pPr algn="l">
              <a:lnSpc>
                <a:spcPts val="2198"/>
              </a:lnSpc>
              <a:spcBef>
                <a:spcPct val="0"/>
              </a:spcBef>
            </a:pPr>
            <a:r>
              <a:rPr lang="en-US" b="true" sz="157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STREFA SPONSORA </a:t>
            </a:r>
            <a:r>
              <a:rPr lang="en-US" sz="157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ZLOKALIZOWANA NA TERENIE FESTIWALU UMOŻLIWIAJĄCA BEZPOŚREDNI KONTAKT Z ODBIORCAMI</a:t>
            </a:r>
            <a:r>
              <a:rPr lang="en-US" b="true" sz="157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2198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589949" y="702573"/>
            <a:ext cx="9121225" cy="3133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ŚWIADCZENIA PROMOCYJNE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956759" y="3415406"/>
            <a:ext cx="10393138" cy="1532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6"/>
              </a:lnSpc>
              <a:spcBef>
                <a:spcPct val="0"/>
              </a:spcBef>
            </a:pPr>
            <a:r>
              <a:rPr lang="en-US" b="true" sz="266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RAMACH WSPÓŁPRACY MOŻEMY ZAPROPONOWAĆ PONIŻSZE ŚWIADCZENIA PROMOCYJNE. </a:t>
            </a:r>
          </a:p>
          <a:p>
            <a:pPr algn="ctr">
              <a:lnSpc>
                <a:spcPts val="1636"/>
              </a:lnSpc>
              <a:spcBef>
                <a:spcPct val="0"/>
              </a:spcBef>
            </a:pPr>
            <a:r>
              <a:rPr lang="en-US" b="true" sz="116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1636"/>
              </a:lnSpc>
              <a:spcBef>
                <a:spcPct val="0"/>
              </a:spcBef>
            </a:pPr>
            <a:r>
              <a:rPr lang="en-US" b="true" sz="116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</a:t>
            </a:r>
            <a:r>
              <a:rPr lang="en-US" b="true" sz="116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ICH RODZAJ I ZAKRES JEST KAŻDORAZOWO BEZPOŚREDNIO USTALANY ZE SPONSOREM I ZALEŻNY OD KWOTY PARTYCYPACJI W WYDARZENIU.)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F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550215" cy="10287000"/>
          </a:xfrm>
          <a:custGeom>
            <a:avLst/>
            <a:gdLst/>
            <a:ahLst/>
            <a:cxnLst/>
            <a:rect r="r" b="b" t="t" l="l"/>
            <a:pathLst>
              <a:path h="10287000" w="8550215">
                <a:moveTo>
                  <a:pt x="0" y="0"/>
                </a:moveTo>
                <a:lnTo>
                  <a:pt x="8550215" y="0"/>
                </a:lnTo>
                <a:lnTo>
                  <a:pt x="85502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988" t="0" r="-55316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-5656429" y="4796794"/>
            <a:ext cx="12036759" cy="1379212"/>
          </a:xfrm>
          <a:custGeom>
            <a:avLst/>
            <a:gdLst/>
            <a:ahLst/>
            <a:cxnLst/>
            <a:rect r="r" b="b" t="t" l="l"/>
            <a:pathLst>
              <a:path h="1379212" w="12036759">
                <a:moveTo>
                  <a:pt x="12036758" y="0"/>
                </a:moveTo>
                <a:lnTo>
                  <a:pt x="0" y="0"/>
                </a:lnTo>
                <a:lnTo>
                  <a:pt x="0" y="1379212"/>
                </a:lnTo>
                <a:lnTo>
                  <a:pt x="12036758" y="1379212"/>
                </a:lnTo>
                <a:lnTo>
                  <a:pt x="1203675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661168" y="1085850"/>
            <a:ext cx="9626832" cy="8764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27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EKSPOZYCJA LOGOTYPU SPONSORA</a:t>
            </a:r>
          </a:p>
          <a:p>
            <a:pPr algn="ctr">
              <a:lnSpc>
                <a:spcPts val="4400"/>
              </a:lnSpc>
            </a:pPr>
          </a:p>
          <a:p>
            <a:pPr algn="ctr">
              <a:lnSpc>
                <a:spcPts val="2992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 REKLAMIE NA ŁAMACH PRASY </a:t>
            </a: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OGÓLNOPOLSKIEJ, BRANŻOWEJ I LOKALNEJ)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KAMPANII OUTDOOROWEJ (LUBLIN I NAJWIĘKSZE POLSKIE MIASTA);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W DRUKACH FESTIWALOWYCH (PLAKATY, PROGRAM);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 NA STRONACH, FANPAGE’U I INSTAGRAMIE WARSZTATÓW KULTURY I FESTIWALU;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W ZAPOWIEDZI VIDEO FESTIWALU;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W 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EWSLETTERACH DO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BSKRYBENTÓ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WARSZTATÓW KULTURY  (K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AŻ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DOR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ZOWO BLISKO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 SUBSKRYBENTÓW);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WYMIENIENIE Z NAZWY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PONSORA W INFORMACJACH PRASOWYCH WYSYŁANYCH DO MEDIÓW;</a:t>
            </a:r>
          </a:p>
          <a:p>
            <a:pPr algn="ctr">
              <a:lnSpc>
                <a:spcPts val="2699"/>
              </a:lnSpc>
            </a:pPr>
          </a:p>
          <a:p>
            <a:pPr algn="ctr">
              <a:lnSpc>
                <a:spcPts val="2699"/>
              </a:lnSpc>
            </a:pP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W WIDEO PODSUMOWUJĄCYM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EDYCJĘ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74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2025.</a:t>
            </a:r>
            <a:r>
              <a:rPr lang="en-US" sz="1741" u="non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3746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42026" y="0"/>
            <a:ext cx="10177048" cy="10287000"/>
          </a:xfrm>
          <a:custGeom>
            <a:avLst/>
            <a:gdLst/>
            <a:ahLst/>
            <a:cxnLst/>
            <a:rect r="r" b="b" t="t" l="l"/>
            <a:pathLst>
              <a:path h="10287000" w="10177048">
                <a:moveTo>
                  <a:pt x="0" y="0"/>
                </a:moveTo>
                <a:lnTo>
                  <a:pt x="10177048" y="0"/>
                </a:lnTo>
                <a:lnTo>
                  <a:pt x="101770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301" t="0" r="-941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86401" y="8633866"/>
            <a:ext cx="1543683" cy="900482"/>
            <a:chOff x="0" y="0"/>
            <a:chExt cx="2833873" cy="16530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33878" cy="1653032"/>
            </a:xfrm>
            <a:custGeom>
              <a:avLst/>
              <a:gdLst/>
              <a:ahLst/>
              <a:cxnLst/>
              <a:rect r="r" b="b" t="t" l="l"/>
              <a:pathLst>
                <a:path h="1653032" w="2833878">
                  <a:moveTo>
                    <a:pt x="0" y="0"/>
                  </a:moveTo>
                  <a:lnTo>
                    <a:pt x="2833878" y="0"/>
                  </a:lnTo>
                  <a:lnTo>
                    <a:pt x="2833878" y="1653032"/>
                  </a:lnTo>
                  <a:lnTo>
                    <a:pt x="0" y="1653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35717" r="0" b="-35717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19613" y="8705614"/>
            <a:ext cx="2831083" cy="778548"/>
            <a:chOff x="0" y="0"/>
            <a:chExt cx="4187488" cy="11515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87444" cy="1151509"/>
            </a:xfrm>
            <a:custGeom>
              <a:avLst/>
              <a:gdLst/>
              <a:ahLst/>
              <a:cxnLst/>
              <a:rect r="r" b="b" t="t" l="l"/>
              <a:pathLst>
                <a:path h="1151509" w="4187444">
                  <a:moveTo>
                    <a:pt x="0" y="0"/>
                  </a:moveTo>
                  <a:lnTo>
                    <a:pt x="4187444" y="0"/>
                  </a:lnTo>
                  <a:lnTo>
                    <a:pt x="4187444" y="1151509"/>
                  </a:lnTo>
                  <a:lnTo>
                    <a:pt x="0" y="115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00" r="0" b="-620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5400000">
            <a:off x="12843991" y="4411917"/>
            <a:ext cx="10542205" cy="1207961"/>
          </a:xfrm>
          <a:custGeom>
            <a:avLst/>
            <a:gdLst/>
            <a:ahLst/>
            <a:cxnLst/>
            <a:rect r="r" b="b" t="t" l="l"/>
            <a:pathLst>
              <a:path h="1207961" w="10542205">
                <a:moveTo>
                  <a:pt x="0" y="0"/>
                </a:moveTo>
                <a:lnTo>
                  <a:pt x="10542205" y="0"/>
                </a:lnTo>
                <a:lnTo>
                  <a:pt x="10542205" y="1207961"/>
                </a:lnTo>
                <a:lnTo>
                  <a:pt x="0" y="1207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23687" y="1857375"/>
            <a:ext cx="6802322" cy="676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</a:p>
          <a:p>
            <a:pPr algn="ctr">
              <a:lnSpc>
                <a:spcPts val="2304"/>
              </a:lnSpc>
              <a:spcBef>
                <a:spcPct val="0"/>
              </a:spcBef>
            </a:pP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CARNAVAL SZTUKMISTRZÓW TO JEDNO Z NAJWIĘKSZYCH 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NAJBARDZIEJ ROZPOZNAWALNYCH WYDARZEŃ KULTURALNYCH W POLSCE, KTÓRE KAŻDEGO ROKU PRZYCIĄGA DZIESIĄTKI TYSIĘCY UCZESTNIKÓW. 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</a:p>
          <a:p>
            <a:pPr algn="ctr">
              <a:lnSpc>
                <a:spcPts val="2414"/>
              </a:lnSpc>
              <a:spcBef>
                <a:spcPct val="0"/>
              </a:spcBef>
            </a:pPr>
            <a:r>
              <a:rPr lang="en-US" sz="201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WIERZYMY, ŻE UDZIAŁ PAŃSTWA MARKI W NASZYM FESTIWALU MOŻE STAĆ SIĘ POCZĄTKIEM WARTOŚCIOWEJ I OBOPÓLNIE KORZYSTNEJ WSPÓŁPRACY.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JESTEŚMY OTWARCI NA ROZMOWY I ELASTYCZNI 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DOSTOSOWYWANIU SZCZEGÓŁÓW OFERTY, TAK ABY JAK NAJLEPIEJ ODPOWIADAŁA PAŃSTWA CELOM WIZERUNKOWYM I MARKETINGOWYM.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MAMY NADZIEJĘ, ŻE NASZA PROPOZYCJA BĘDZIE PUNKTEM WYJŚCIA 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92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 DALSZYCH ROZMÓW.</a:t>
            </a:r>
          </a:p>
          <a:p>
            <a:pPr algn="ctr">
              <a:lnSpc>
                <a:spcPts val="2704"/>
              </a:lnSpc>
              <a:spcBef>
                <a:spcPct val="0"/>
              </a:spcBef>
            </a:pPr>
          </a:p>
          <a:p>
            <a:pPr algn="ctr">
              <a:lnSpc>
                <a:spcPts val="270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76087" y="1028700"/>
            <a:ext cx="6802322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b="true" sz="319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DZIĘKUJEMY ZA ZAPOZNANIE SIĘ Z NASZĄ OFERTĄ!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02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701" y="0"/>
            <a:ext cx="8479286" cy="10396015"/>
          </a:xfrm>
          <a:custGeom>
            <a:avLst/>
            <a:gdLst/>
            <a:ahLst/>
            <a:cxnLst/>
            <a:rect r="r" b="b" t="t" l="l"/>
            <a:pathLst>
              <a:path h="10396015" w="8479286">
                <a:moveTo>
                  <a:pt x="0" y="0"/>
                </a:moveTo>
                <a:lnTo>
                  <a:pt x="8479286" y="0"/>
                </a:lnTo>
                <a:lnTo>
                  <a:pt x="8479286" y="10396015"/>
                </a:lnTo>
                <a:lnTo>
                  <a:pt x="0" y="10396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87" t="0" r="-69534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400000">
            <a:off x="-5496115" y="4453894"/>
            <a:ext cx="12036759" cy="1379212"/>
          </a:xfrm>
          <a:custGeom>
            <a:avLst/>
            <a:gdLst/>
            <a:ahLst/>
            <a:cxnLst/>
            <a:rect r="r" b="b" t="t" l="l"/>
            <a:pathLst>
              <a:path h="1379212" w="12036759">
                <a:moveTo>
                  <a:pt x="12036759" y="1379212"/>
                </a:moveTo>
                <a:lnTo>
                  <a:pt x="0" y="1379212"/>
                </a:lnTo>
                <a:lnTo>
                  <a:pt x="0" y="0"/>
                </a:lnTo>
                <a:lnTo>
                  <a:pt x="12036759" y="0"/>
                </a:lnTo>
                <a:lnTo>
                  <a:pt x="12036759" y="137921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55389" y="2004954"/>
            <a:ext cx="7892663" cy="479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3"/>
              </a:lnSpc>
              <a:spcBef>
                <a:spcPct val="0"/>
              </a:spcBef>
            </a:pPr>
            <a:r>
              <a:rPr lang="en-US" sz="348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ZAPRASZAMY DO WSPÓŁPRACY I KONTAKTU:</a:t>
            </a:r>
          </a:p>
          <a:p>
            <a:pPr algn="ctr">
              <a:lnSpc>
                <a:spcPts val="3144"/>
              </a:lnSpc>
            </a:pPr>
          </a:p>
          <a:p>
            <a:pPr algn="ctr">
              <a:lnSpc>
                <a:spcPts val="4684"/>
              </a:lnSpc>
            </a:pPr>
            <a:r>
              <a:rPr lang="en-US" b="true" sz="334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ANNA LEWICKA-KOKSANOWICZ</a:t>
            </a:r>
          </a:p>
          <a:p>
            <a:pPr algn="ctr">
              <a:lnSpc>
                <a:spcPts val="2724"/>
              </a:lnSpc>
            </a:pPr>
            <a:r>
              <a:rPr lang="en-US" sz="19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SPECJALISTKA DS. POZYSKIWANIA FUNDUSZY </a:t>
            </a:r>
          </a:p>
          <a:p>
            <a:pPr algn="ctr">
              <a:lnSpc>
                <a:spcPts val="2724"/>
              </a:lnSpc>
            </a:pPr>
            <a:r>
              <a:rPr lang="en-US" sz="19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WSPÓŁPRACY Z PARTNERAMI</a:t>
            </a:r>
          </a:p>
          <a:p>
            <a:pPr algn="ctr">
              <a:lnSpc>
                <a:spcPts val="2724"/>
              </a:lnSpc>
            </a:pPr>
            <a:r>
              <a:rPr lang="en-US" sz="1945">
                <a:solidFill>
                  <a:srgbClr val="EDE2CA"/>
                </a:solidFill>
                <a:latin typeface="Montserrat"/>
                <a:ea typeface="Montserrat"/>
                <a:cs typeface="Montserrat"/>
                <a:sym typeface="Montserrat"/>
              </a:rPr>
              <a:t>WARSZTATY KULTURY LUBLINIE</a:t>
            </a:r>
          </a:p>
          <a:p>
            <a:pPr algn="ctr">
              <a:lnSpc>
                <a:spcPts val="2695"/>
              </a:lnSpc>
              <a:spcBef>
                <a:spcPct val="0"/>
              </a:spcBef>
            </a:pPr>
          </a:p>
          <a:p>
            <a:pPr algn="ctr">
              <a:lnSpc>
                <a:spcPts val="2935"/>
              </a:lnSpc>
              <a:spcBef>
                <a:spcPct val="0"/>
              </a:spcBef>
            </a:pPr>
            <a:r>
              <a:rPr lang="en-US" sz="2445">
                <a:solidFill>
                  <a:srgbClr val="EDE2CA"/>
                </a:solidFill>
                <a:latin typeface="Montserrat"/>
                <a:ea typeface="Montserrat"/>
                <a:cs typeface="Montserrat"/>
                <a:sym typeface="Montserrat"/>
              </a:rPr>
              <a:t>EMAIL: A.LEWICKA@WARSZTATYKULTURY.PL</a:t>
            </a:r>
          </a:p>
          <a:p>
            <a:pPr algn="ctr">
              <a:lnSpc>
                <a:spcPts val="2935"/>
              </a:lnSpc>
              <a:spcBef>
                <a:spcPct val="0"/>
              </a:spcBef>
            </a:pPr>
            <a:r>
              <a:rPr lang="en-US" sz="2445">
                <a:solidFill>
                  <a:srgbClr val="EDE2CA"/>
                </a:solidFill>
                <a:latin typeface="Montserrat"/>
                <a:ea typeface="Montserrat"/>
                <a:cs typeface="Montserrat"/>
                <a:sym typeface="Montserrat"/>
              </a:rPr>
              <a:t>TEL. +48 795 178 855</a:t>
            </a:r>
          </a:p>
          <a:p>
            <a:pPr algn="ctr">
              <a:lnSpc>
                <a:spcPts val="2695"/>
              </a:lnSpc>
              <a:spcBef>
                <a:spcPct val="0"/>
              </a:spcBef>
            </a:pPr>
          </a:p>
          <a:p>
            <a:pPr algn="ctr">
              <a:lnSpc>
                <a:spcPts val="2695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543314" y="8569757"/>
            <a:ext cx="1763486" cy="1028700"/>
          </a:xfrm>
          <a:custGeom>
            <a:avLst/>
            <a:gdLst/>
            <a:ahLst/>
            <a:cxnLst/>
            <a:rect r="r" b="b" t="t" l="l"/>
            <a:pathLst>
              <a:path h="1028700" w="1763486">
                <a:moveTo>
                  <a:pt x="0" y="0"/>
                </a:moveTo>
                <a:lnTo>
                  <a:pt x="1763486" y="0"/>
                </a:lnTo>
                <a:lnTo>
                  <a:pt x="17634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576902" y="8694833"/>
            <a:ext cx="2831083" cy="778548"/>
          </a:xfrm>
          <a:custGeom>
            <a:avLst/>
            <a:gdLst/>
            <a:ahLst/>
            <a:cxnLst/>
            <a:rect r="r" b="b" t="t" l="l"/>
            <a:pathLst>
              <a:path h="778548" w="2831083">
                <a:moveTo>
                  <a:pt x="0" y="0"/>
                </a:moveTo>
                <a:lnTo>
                  <a:pt x="2831084" y="0"/>
                </a:lnTo>
                <a:lnTo>
                  <a:pt x="2831084" y="778548"/>
                </a:lnTo>
                <a:lnTo>
                  <a:pt x="0" y="77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6200" y="-1177363"/>
            <a:ext cx="8382000" cy="11464363"/>
            <a:chOff x="0" y="0"/>
            <a:chExt cx="12584884" cy="17212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84937" cy="17212825"/>
            </a:xfrm>
            <a:custGeom>
              <a:avLst/>
              <a:gdLst/>
              <a:ahLst/>
              <a:cxnLst/>
              <a:rect r="r" b="b" t="t" l="l"/>
              <a:pathLst>
                <a:path h="17212825" w="12584937">
                  <a:moveTo>
                    <a:pt x="0" y="0"/>
                  </a:moveTo>
                  <a:lnTo>
                    <a:pt x="12584937" y="0"/>
                  </a:lnTo>
                  <a:lnTo>
                    <a:pt x="12584937" y="17212825"/>
                  </a:lnTo>
                  <a:lnTo>
                    <a:pt x="0" y="1721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351" t="0" r="-6355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5400000">
            <a:off x="-5077007" y="4493678"/>
            <a:ext cx="11301259" cy="1299645"/>
          </a:xfrm>
          <a:custGeom>
            <a:avLst/>
            <a:gdLst/>
            <a:ahLst/>
            <a:cxnLst/>
            <a:rect r="r" b="b" t="t" l="l"/>
            <a:pathLst>
              <a:path h="1299645" w="11301259">
                <a:moveTo>
                  <a:pt x="0" y="0"/>
                </a:moveTo>
                <a:lnTo>
                  <a:pt x="11301259" y="0"/>
                </a:lnTo>
                <a:lnTo>
                  <a:pt x="11301259" y="1299644"/>
                </a:lnTo>
                <a:lnTo>
                  <a:pt x="0" y="1299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36677" y="945691"/>
            <a:ext cx="8963723" cy="6290897"/>
            <a:chOff x="0" y="0"/>
            <a:chExt cx="11951631" cy="83878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951631" cy="8387862"/>
            </a:xfrm>
            <a:custGeom>
              <a:avLst/>
              <a:gdLst/>
              <a:ahLst/>
              <a:cxnLst/>
              <a:rect r="r" b="b" t="t" l="l"/>
              <a:pathLst>
                <a:path h="8387862" w="11951631">
                  <a:moveTo>
                    <a:pt x="0" y="0"/>
                  </a:moveTo>
                  <a:lnTo>
                    <a:pt x="11951631" y="0"/>
                  </a:lnTo>
                  <a:lnTo>
                    <a:pt x="11951631" y="8387862"/>
                  </a:lnTo>
                  <a:lnTo>
                    <a:pt x="0" y="83878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11951631" cy="838786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ctr">
                <a:lnSpc>
                  <a:spcPts val="8179"/>
                </a:lnSpc>
              </a:pPr>
              <a:r>
                <a:rPr lang="en-US" sz="6816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CARNAVAL SZTUKMISTRZÓW</a:t>
              </a:r>
            </a:p>
            <a:p>
              <a:pPr algn="ctr">
                <a:lnSpc>
                  <a:spcPts val="2752"/>
                </a:lnSpc>
              </a:pPr>
              <a:r>
                <a:rPr lang="en-US" sz="2294">
                  <a:solidFill>
                    <a:srgbClr val="00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NAJWIĘKSZY FESTIWAL CYRKOWY W POLSCE</a:t>
              </a:r>
            </a:p>
            <a:p>
              <a:pPr algn="ctr">
                <a:lnSpc>
                  <a:spcPts val="2752"/>
                </a:lnSpc>
              </a:pPr>
            </a:p>
            <a:p>
              <a:pPr algn="ctr">
                <a:lnSpc>
                  <a:spcPts val="2752"/>
                </a:lnSpc>
              </a:pPr>
            </a:p>
            <a:p>
              <a:pPr algn="ctr">
                <a:lnSpc>
                  <a:spcPts val="2752"/>
                </a:lnSpc>
              </a:pPr>
            </a:p>
            <a:p>
              <a:pPr algn="ctr">
                <a:lnSpc>
                  <a:spcPts val="1920"/>
                </a:lnSpc>
              </a:pPr>
            </a:p>
            <a:p>
              <a:pPr algn="ctr">
                <a:lnSpc>
                  <a:spcPts val="1920"/>
                </a:lnSpc>
              </a:pPr>
            </a:p>
            <a:p>
              <a:pPr algn="ctr">
                <a:lnSpc>
                  <a:spcPts val="1297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643691" y="8633866"/>
            <a:ext cx="1543683" cy="900482"/>
            <a:chOff x="0" y="0"/>
            <a:chExt cx="2833873" cy="1653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3878" cy="1653032"/>
            </a:xfrm>
            <a:custGeom>
              <a:avLst/>
              <a:gdLst/>
              <a:ahLst/>
              <a:cxnLst/>
              <a:rect r="r" b="b" t="t" l="l"/>
              <a:pathLst>
                <a:path h="1653032" w="2833878">
                  <a:moveTo>
                    <a:pt x="0" y="0"/>
                  </a:moveTo>
                  <a:lnTo>
                    <a:pt x="2833878" y="0"/>
                  </a:lnTo>
                  <a:lnTo>
                    <a:pt x="2833878" y="1653032"/>
                  </a:lnTo>
                  <a:lnTo>
                    <a:pt x="0" y="1653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35717" r="0" b="-3571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576902" y="8705614"/>
            <a:ext cx="2831083" cy="778548"/>
            <a:chOff x="0" y="0"/>
            <a:chExt cx="4187488" cy="115155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87444" cy="1151509"/>
            </a:xfrm>
            <a:custGeom>
              <a:avLst/>
              <a:gdLst/>
              <a:ahLst/>
              <a:cxnLst/>
              <a:rect r="r" b="b" t="t" l="l"/>
              <a:pathLst>
                <a:path h="1151509" w="4187444">
                  <a:moveTo>
                    <a:pt x="0" y="0"/>
                  </a:moveTo>
                  <a:lnTo>
                    <a:pt x="4187444" y="0"/>
                  </a:lnTo>
                  <a:lnTo>
                    <a:pt x="4187444" y="1151509"/>
                  </a:lnTo>
                  <a:lnTo>
                    <a:pt x="0" y="115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6200" r="0" b="-620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290557" y="4024464"/>
            <a:ext cx="8509843" cy="4052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CARNAVAL TO PREZENTACJA GWIAZD CYRKU ŚWIATOWEJ SŁAWY.</a:t>
            </a:r>
          </a:p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POKAZY ULICZNE, SPEKTAKLE TEATRALNO-CYRKOWE, FIRE SHOW.</a:t>
            </a:r>
          </a:p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TRAKCIE IMPREZY ODBYWAJĄ SIĘ WYSTĘPY UZNANYCH ŚWIATOWYCH ARTYSTÓW I FORMACJI PREZENTUJĄCYCH SZTUKĘ NOWEGO CYRKU.</a:t>
            </a:r>
          </a:p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WIDOWNIA ZOSTAJE ZACZAROWANA I WRAZ</a:t>
            </a:r>
          </a:p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Z ARTYSTAMI ODBYWA NIEPOWTARZALNĄ PODRÓŻ PO ŚWIECIE NIECODZIENNYCH ZJAWISK I EKSTREMALNYCH LUDZKICH UMIEJĘTNOŚCI. SCENĄ STAJE SIĘ ULICA, A AKTOREM JEST ZARÓWNO ARTYSTA, JAK I WIDZ.</a:t>
            </a:r>
          </a:p>
          <a:p>
            <a:pPr algn="ctr">
              <a:lnSpc>
                <a:spcPts val="2958"/>
              </a:lnSpc>
            </a:pPr>
            <a:r>
              <a:rPr lang="en-US" sz="18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CZAS, GDY GRANICE PRZESTAJĄ ISTNIEĆ.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53904" cy="10287000"/>
          </a:xfrm>
          <a:custGeom>
            <a:avLst/>
            <a:gdLst/>
            <a:ahLst/>
            <a:cxnLst/>
            <a:rect r="r" b="b" t="t" l="l"/>
            <a:pathLst>
              <a:path h="10287000" w="10653904">
                <a:moveTo>
                  <a:pt x="0" y="0"/>
                </a:moveTo>
                <a:lnTo>
                  <a:pt x="10653904" y="0"/>
                </a:lnTo>
                <a:lnTo>
                  <a:pt x="106539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07" t="0" r="-25862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-5592718" y="4315496"/>
            <a:ext cx="11993147" cy="1379212"/>
          </a:xfrm>
          <a:custGeom>
            <a:avLst/>
            <a:gdLst/>
            <a:ahLst/>
            <a:cxnLst/>
            <a:rect r="r" b="b" t="t" l="l"/>
            <a:pathLst>
              <a:path h="1379212" w="11993147">
                <a:moveTo>
                  <a:pt x="11993148" y="0"/>
                </a:moveTo>
                <a:lnTo>
                  <a:pt x="0" y="0"/>
                </a:lnTo>
                <a:lnTo>
                  <a:pt x="0" y="1379212"/>
                </a:lnTo>
                <a:lnTo>
                  <a:pt x="11993148" y="1379212"/>
                </a:lnTo>
                <a:lnTo>
                  <a:pt x="1199314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48410" y="8843081"/>
            <a:ext cx="1763486" cy="1028700"/>
          </a:xfrm>
          <a:custGeom>
            <a:avLst/>
            <a:gdLst/>
            <a:ahLst/>
            <a:cxnLst/>
            <a:rect r="r" b="b" t="t" l="l"/>
            <a:pathLst>
              <a:path h="1028700" w="1763486">
                <a:moveTo>
                  <a:pt x="0" y="0"/>
                </a:moveTo>
                <a:lnTo>
                  <a:pt x="1763486" y="0"/>
                </a:lnTo>
                <a:lnTo>
                  <a:pt x="176348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81998" y="8968157"/>
            <a:ext cx="2831083" cy="778548"/>
          </a:xfrm>
          <a:custGeom>
            <a:avLst/>
            <a:gdLst/>
            <a:ahLst/>
            <a:cxnLst/>
            <a:rect r="r" b="b" t="t" l="l"/>
            <a:pathLst>
              <a:path h="778548" w="2831083">
                <a:moveTo>
                  <a:pt x="0" y="0"/>
                </a:moveTo>
                <a:lnTo>
                  <a:pt x="2831083" y="0"/>
                </a:lnTo>
                <a:lnTo>
                  <a:pt x="2831083" y="778548"/>
                </a:lnTo>
                <a:lnTo>
                  <a:pt x="0" y="77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481998" y="1028700"/>
            <a:ext cx="5882298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1"/>
              </a:lnSpc>
              <a:spcBef>
                <a:spcPct val="0"/>
              </a:spcBef>
            </a:pPr>
            <a:r>
              <a:rPr lang="en-US" sz="24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NAJWIĘKSZY I NAJWAŻNIEJSZY FESTIWAL </a:t>
            </a:r>
            <a:r>
              <a:rPr lang="en-US" sz="24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CYRKOWY W POLSCE, ZAKORZENIONY W </a:t>
            </a:r>
            <a:r>
              <a:rPr lang="en-US" b="true" sz="24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LUBLINIE</a:t>
            </a:r>
          </a:p>
          <a:p>
            <a:pPr algn="l">
              <a:lnSpc>
                <a:spcPts val="2891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481998" y="2570919"/>
            <a:ext cx="6396355" cy="5663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0"/>
              </a:lnSpc>
            </a:pPr>
            <a:r>
              <a:rPr lang="en-US" sz="22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SYMBOL LUBLINA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ZWIĄZANY Z TRADYCJĄ KARNAWAŁU </a:t>
            </a:r>
          </a:p>
          <a:p>
            <a:pPr algn="l">
              <a:lnSpc>
                <a:spcPts val="3174"/>
              </a:lnSpc>
            </a:pPr>
            <a:r>
              <a:rPr lang="en-US" sz="20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POSTACIĄ SZTUKMISTRZA Z LUBLINA, FESTIWAL STAJE SIĘ WIZYTÓWKĄ MIASTA - </a:t>
            </a:r>
            <a:r>
              <a:rPr lang="en-US" b="true" sz="200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EUROPEJSKIEJ STOLICY KULTURY 2029. </a:t>
            </a:r>
          </a:p>
          <a:p>
            <a:pPr algn="l">
              <a:lnSpc>
                <a:spcPts val="3490"/>
              </a:lnSpc>
            </a:pPr>
          </a:p>
          <a:p>
            <a:pPr algn="l">
              <a:lnSpc>
                <a:spcPts val="3490"/>
              </a:lnSpc>
            </a:pPr>
            <a:r>
              <a:rPr lang="en-US" sz="22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ŚWIĘTO MIASTA 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DOROCZNA CELEBRACJA, 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DUMA I RADOŚĆ MIESZKANCÓW LUBLINA.</a:t>
            </a:r>
          </a:p>
          <a:p>
            <a:pPr algn="l">
              <a:lnSpc>
                <a:spcPts val="3490"/>
              </a:lnSpc>
            </a:pPr>
          </a:p>
          <a:p>
            <a:pPr algn="l">
              <a:lnSpc>
                <a:spcPts val="3490"/>
              </a:lnSpc>
            </a:pPr>
            <a:r>
              <a:rPr lang="en-US" sz="220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MAGNES DLA TURYSTÓW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FESTIWAL PRZYCIĄGA TURYSTÓW KRAJOWYCH 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ZAGRANICZNYCH, WZMACNIAJĄC WIZERUNEK </a:t>
            </a:r>
          </a:p>
          <a:p>
            <a:pPr algn="l">
              <a:lnSpc>
                <a:spcPts val="3016"/>
              </a:lnSpc>
            </a:pPr>
            <a:r>
              <a:rPr lang="en-US" sz="19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ROZPOZNAWALNOŚĆ PARTNERÓW.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4D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62286" cy="10287000"/>
          </a:xfrm>
          <a:custGeom>
            <a:avLst/>
            <a:gdLst/>
            <a:ahLst/>
            <a:cxnLst/>
            <a:rect r="r" b="b" t="t" l="l"/>
            <a:pathLst>
              <a:path h="10287000" w="6862286">
                <a:moveTo>
                  <a:pt x="0" y="0"/>
                </a:moveTo>
                <a:lnTo>
                  <a:pt x="6862286" y="0"/>
                </a:lnTo>
                <a:lnTo>
                  <a:pt x="68622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63787" y="5780623"/>
            <a:ext cx="11301259" cy="4506377"/>
          </a:xfrm>
          <a:custGeom>
            <a:avLst/>
            <a:gdLst/>
            <a:ahLst/>
            <a:cxnLst/>
            <a:rect r="r" b="b" t="t" l="l"/>
            <a:pathLst>
              <a:path h="4506377" w="11301259">
                <a:moveTo>
                  <a:pt x="0" y="0"/>
                </a:moveTo>
                <a:lnTo>
                  <a:pt x="11301259" y="0"/>
                </a:lnTo>
                <a:lnTo>
                  <a:pt x="11301259" y="4506377"/>
                </a:lnTo>
                <a:lnTo>
                  <a:pt x="0" y="4506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84487" y="1028700"/>
            <a:ext cx="9381312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7"/>
              </a:lnSpc>
              <a:spcBef>
                <a:spcPct val="0"/>
              </a:spcBef>
            </a:pPr>
            <a:r>
              <a:rPr lang="en-US" b="true" sz="527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PUBLICZNOŚĆ FESTIWALU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94529" y="1979581"/>
            <a:ext cx="8294910" cy="443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DZIĘKI PRZEPROWADZONYM PRZEZ NAS </a:t>
            </a: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BADANIOM PUBLICZNOŚCI*</a:t>
            </a: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ZARÓWNO ILOŚCIOWYM JAK I JAKOŚCIOWYM</a:t>
            </a: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NIE TYLKO DOBRZE POZNALIŚMY NASZYCH ODBIORCÓW,</a:t>
            </a: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ALE TEŻ DOWIEDZIELIŚMY SIĘ JAK ODBIERANY </a:t>
            </a: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JEST PRZEZ NICH SAM FESTIWAL. </a:t>
            </a:r>
          </a:p>
          <a:p>
            <a:pPr algn="ctr">
              <a:lnSpc>
                <a:spcPts val="3972"/>
              </a:lnSpc>
            </a:pPr>
          </a:p>
          <a:p>
            <a:pPr algn="ctr">
              <a:lnSpc>
                <a:spcPts val="3972"/>
              </a:lnSpc>
            </a:pPr>
            <a:r>
              <a:rPr lang="en-US" sz="251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 DUMĄ DZIELIMY SIĘ WYNIKAMI!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23067" y="8995409"/>
            <a:ext cx="11037833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4"/>
              </a:lnSpc>
              <a:spcBef>
                <a:spcPct val="0"/>
              </a:spcBef>
            </a:pPr>
          </a:p>
          <a:p>
            <a:pPr algn="l" marL="322870" indent="-161435" lvl="1">
              <a:lnSpc>
                <a:spcPts val="179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9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 Wpływ festiwalu nowego cyrku na rozwój miast i społeczności. Raport z badań publiczności festiwalu</a:t>
            </a:r>
          </a:p>
          <a:p>
            <a:pPr algn="l">
              <a:lnSpc>
                <a:spcPts val="1794"/>
              </a:lnSpc>
              <a:spcBef>
                <a:spcPct val="0"/>
              </a:spcBef>
            </a:pPr>
            <a:r>
              <a:rPr lang="en-US" b="true" sz="149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    Carnaval Sztukmistrzów”, red. Aleksandra Kołtun</a:t>
            </a:r>
          </a:p>
          <a:p>
            <a:pPr algn="l" marL="322870" indent="-161435" lvl="1">
              <a:lnSpc>
                <a:spcPts val="179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9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</a:t>
            </a:r>
            <a:r>
              <a:rPr lang="en-US" b="true" sz="149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Badania przeprowadzone w latach 2017/2023/2024</a:t>
            </a:r>
          </a:p>
          <a:p>
            <a:pPr algn="l">
              <a:lnSpc>
                <a:spcPts val="1794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7123067" y="8879757"/>
            <a:ext cx="313700" cy="75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8"/>
              </a:lnSpc>
              <a:spcBef>
                <a:spcPct val="0"/>
              </a:spcBef>
            </a:pPr>
            <a:r>
              <a:rPr lang="en-US" b="true" sz="50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*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F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1500" y="0"/>
            <a:ext cx="6862286" cy="10287000"/>
          </a:xfrm>
          <a:custGeom>
            <a:avLst/>
            <a:gdLst/>
            <a:ahLst/>
            <a:cxnLst/>
            <a:rect r="r" b="b" t="t" l="l"/>
            <a:pathLst>
              <a:path h="10287000" w="6862286">
                <a:moveTo>
                  <a:pt x="0" y="0"/>
                </a:moveTo>
                <a:lnTo>
                  <a:pt x="6862286" y="0"/>
                </a:lnTo>
                <a:lnTo>
                  <a:pt x="68622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167" t="0" r="-82956" b="-59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5400000">
            <a:off x="-5000807" y="4574510"/>
            <a:ext cx="11301259" cy="1299645"/>
          </a:xfrm>
          <a:custGeom>
            <a:avLst/>
            <a:gdLst/>
            <a:ahLst/>
            <a:cxnLst/>
            <a:rect r="r" b="b" t="t" l="l"/>
            <a:pathLst>
              <a:path h="1299645" w="11301259">
                <a:moveTo>
                  <a:pt x="0" y="1299645"/>
                </a:moveTo>
                <a:lnTo>
                  <a:pt x="11301259" y="1299645"/>
                </a:lnTo>
                <a:lnTo>
                  <a:pt x="11301259" y="0"/>
                </a:lnTo>
                <a:lnTo>
                  <a:pt x="0" y="0"/>
                </a:lnTo>
                <a:lnTo>
                  <a:pt x="0" y="1299645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5400000">
            <a:off x="3500844" y="4824282"/>
            <a:ext cx="9381312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7"/>
              </a:lnSpc>
              <a:spcBef>
                <a:spcPct val="0"/>
              </a:spcBef>
            </a:pPr>
            <a:r>
              <a:rPr lang="en-US" b="true" sz="527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PUBLICZNOŚĆ FESTIWALU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21981" y="1104900"/>
            <a:ext cx="7737319" cy="815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4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KTO ODWIEDZA CARNAVAL</a:t>
            </a:r>
          </a:p>
          <a:p>
            <a:pPr algn="ctr">
              <a:lnSpc>
                <a:spcPts val="4843"/>
              </a:lnSpc>
            </a:pPr>
            <a:r>
              <a:rPr lang="en-US" sz="4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SZTUKMISTRZÓW?</a:t>
            </a:r>
          </a:p>
          <a:p>
            <a:pPr algn="ctr">
              <a:lnSpc>
                <a:spcPts val="4843"/>
              </a:lnSpc>
            </a:pPr>
          </a:p>
          <a:p>
            <a:pPr algn="ctr">
              <a:lnSpc>
                <a:spcPts val="2443"/>
              </a:lnSpc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PUBLICZNOŚĆ FESTIWALU TO GŁÓWN</a:t>
            </a: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IE OSOBY MŁODE (50% MA 37 LAT I MNIEJ) ORAZ WYKSZTAŁCONE (63,7% Z CO NAJMNIEJ WYŻSZYM WYKSZTAŁCENIEM)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WIĘKSZOŚĆ (68,4%) OCENIA SWOJĄ SYTUACJĘ MATERIALNĄ JAKO DOBRĄ LUB BARDZO DOBRĄ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94,3%</a:t>
            </a: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BADANYCH ZGADZA SIĘ ZE STWIERDZENIEM MÓWIĄCYM O TYM, ŻE CARNAVAL JEST PRZYJEMNĄ FORMĄ SPĘDZANIA CZASU 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FESTIWAL CIESZY SIĘ WYSOKIM</a:t>
            </a: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UZNANIEM: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  <a:r>
              <a:rPr lang="en-US" sz="20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95,6% POLECIŁOBY GO ZNAJOMYM</a:t>
            </a: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2443"/>
              </a:lnSpc>
              <a:spcBef>
                <a:spcPct val="0"/>
              </a:spcBef>
            </a:pPr>
          </a:p>
          <a:p>
            <a:pPr algn="ctr">
              <a:lnSpc>
                <a:spcPts val="3303"/>
              </a:lnSpc>
              <a:spcBef>
                <a:spcPct val="0"/>
              </a:spcBef>
            </a:pPr>
            <a:r>
              <a:rPr lang="en-US" sz="275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83,4% PLANUJE WZIĄĆ UDZIAŁ </a:t>
            </a:r>
          </a:p>
          <a:p>
            <a:pPr algn="ctr">
              <a:lnSpc>
                <a:spcPts val="3303"/>
              </a:lnSpc>
              <a:spcBef>
                <a:spcPct val="0"/>
              </a:spcBef>
            </a:pPr>
            <a:r>
              <a:rPr lang="en-US" sz="275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KOLEJNEJ EDYCJI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2000" y="0"/>
            <a:ext cx="6913972" cy="10287000"/>
          </a:xfrm>
          <a:custGeom>
            <a:avLst/>
            <a:gdLst/>
            <a:ahLst/>
            <a:cxnLst/>
            <a:rect r="r" b="b" t="t" l="l"/>
            <a:pathLst>
              <a:path h="10287000" w="6913972">
                <a:moveTo>
                  <a:pt x="0" y="0"/>
                </a:moveTo>
                <a:lnTo>
                  <a:pt x="6913972" y="0"/>
                </a:lnTo>
                <a:lnTo>
                  <a:pt x="6913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098" t="0" r="-848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618515" y="4473105"/>
            <a:ext cx="10432410" cy="1195380"/>
          </a:xfrm>
          <a:custGeom>
            <a:avLst/>
            <a:gdLst/>
            <a:ahLst/>
            <a:cxnLst/>
            <a:rect r="r" b="b" t="t" l="l"/>
            <a:pathLst>
              <a:path h="1195380" w="10432410">
                <a:moveTo>
                  <a:pt x="0" y="0"/>
                </a:moveTo>
                <a:lnTo>
                  <a:pt x="10432410" y="0"/>
                </a:lnTo>
                <a:lnTo>
                  <a:pt x="10432410" y="1195380"/>
                </a:lnTo>
                <a:lnTo>
                  <a:pt x="0" y="119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468647" y="2013538"/>
            <a:ext cx="9245333" cy="78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en-US" b="true" sz="519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PUBLICZNOŚĆ FESTIWALU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97869" y="2899664"/>
            <a:ext cx="9384571" cy="6358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7"/>
              </a:lnSpc>
            </a:pP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SKĄD POCHODZĄ UCZE</a:t>
            </a: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STNICY?</a:t>
            </a:r>
          </a:p>
          <a:p>
            <a:pPr algn="ctr">
              <a:lnSpc>
                <a:spcPts val="3476"/>
              </a:lnSpc>
            </a:pPr>
          </a:p>
          <a:p>
            <a:pPr algn="ctr">
              <a:lnSpc>
                <a:spcPts val="3476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52,8% MIESZKA POZA LUBLINEM</a:t>
            </a:r>
          </a:p>
          <a:p>
            <a:pPr algn="ctr">
              <a:lnSpc>
                <a:spcPts val="3476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6,2% PRZYJECHAŁO Z ZAGRANICY </a:t>
            </a:r>
          </a:p>
          <a:p>
            <a:pPr algn="ctr">
              <a:lnSpc>
                <a:spcPts val="3476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12,4% MIESZKA  W WOJEWÓDZTWIE LUBELSKIM </a:t>
            </a:r>
          </a:p>
          <a:p>
            <a:pPr algn="ctr">
              <a:lnSpc>
                <a:spcPts val="3476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6,8% PRZYJECHAŁO Z WARSZAWY</a:t>
            </a:r>
          </a:p>
          <a:p>
            <a:pPr algn="ctr">
              <a:lnSpc>
                <a:spcPts val="3476"/>
              </a:lnSpc>
            </a:pPr>
          </a:p>
          <a:p>
            <a:pPr algn="ctr">
              <a:lnSpc>
                <a:spcPts val="3476"/>
              </a:lnSpc>
            </a:pPr>
          </a:p>
          <a:p>
            <a:pPr algn="ctr">
              <a:lnSpc>
                <a:spcPts val="3476"/>
              </a:lnSpc>
            </a:pPr>
          </a:p>
          <a:p>
            <a:pPr algn="ctr">
              <a:lnSpc>
                <a:spcPts val="3476"/>
              </a:lnSpc>
            </a:pPr>
          </a:p>
          <a:p>
            <a:pPr algn="ctr">
              <a:lnSpc>
                <a:spcPts val="3634"/>
              </a:lnSpc>
            </a:pPr>
            <a:r>
              <a:rPr lang="en-US" b="true" sz="2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75,1% OSÓB SPOZA LUBLINA </a:t>
            </a:r>
          </a:p>
          <a:p>
            <a:pPr algn="ctr">
              <a:lnSpc>
                <a:spcPts val="3634"/>
              </a:lnSpc>
            </a:pPr>
            <a:r>
              <a:rPr lang="en-US" b="true" sz="2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PRZYJECHAŁO SPECJALNIE NA CARNAVAL, </a:t>
            </a:r>
          </a:p>
          <a:p>
            <a:pPr algn="ctr">
              <a:lnSpc>
                <a:spcPts val="3634"/>
              </a:lnSpc>
            </a:pPr>
            <a:r>
              <a:rPr lang="en-US" b="true" sz="23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 DAJE OK. 79 TYS. OSÓB!</a:t>
            </a:r>
          </a:p>
          <a:p>
            <a:pPr algn="ctr">
              <a:lnSpc>
                <a:spcPts val="3476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4D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480731" cy="10287000"/>
          </a:xfrm>
          <a:custGeom>
            <a:avLst/>
            <a:gdLst/>
            <a:ahLst/>
            <a:cxnLst/>
            <a:rect r="r" b="b" t="t" l="l"/>
            <a:pathLst>
              <a:path h="10287000" w="8480731">
                <a:moveTo>
                  <a:pt x="0" y="0"/>
                </a:moveTo>
                <a:lnTo>
                  <a:pt x="8480731" y="0"/>
                </a:lnTo>
                <a:lnTo>
                  <a:pt x="8480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58" t="-470" r="-16847" b="-4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7863760" y="-2836200"/>
            <a:ext cx="5242145" cy="8798005"/>
          </a:xfrm>
          <a:custGeom>
            <a:avLst/>
            <a:gdLst/>
            <a:ahLst/>
            <a:cxnLst/>
            <a:rect r="r" b="b" t="t" l="l"/>
            <a:pathLst>
              <a:path h="8798005" w="5242145">
                <a:moveTo>
                  <a:pt x="0" y="0"/>
                </a:moveTo>
                <a:lnTo>
                  <a:pt x="5242145" y="0"/>
                </a:lnTo>
                <a:lnTo>
                  <a:pt x="5242145" y="8798005"/>
                </a:lnTo>
                <a:lnTo>
                  <a:pt x="0" y="8798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953794" y="2915020"/>
            <a:ext cx="8901120" cy="6581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0"/>
              </a:lnSpc>
            </a:pPr>
            <a:r>
              <a:rPr lang="en-US" sz="428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WIERNA PUBLICZNOŚĆ</a:t>
            </a:r>
          </a:p>
          <a:p>
            <a:pPr algn="ctr">
              <a:lnSpc>
                <a:spcPts val="2793"/>
              </a:lnSpc>
            </a:pPr>
          </a:p>
          <a:p>
            <a:pPr algn="ctr">
              <a:lnSpc>
                <a:spcPts val="3089"/>
              </a:lnSpc>
            </a:pP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61,7% UCZE</a:t>
            </a: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STNIKÓW</a:t>
            </a: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 2023 ROKU BRAŁO UDZIAŁ W FESTIWALU WCZEŚNIEJ, DLA WIĘKSZOŚCI BYŁA TO KOLEJNA EDYCJA</a:t>
            </a:r>
          </a:p>
          <a:p>
            <a:pPr algn="ctr">
              <a:lnSpc>
                <a:spcPts val="3089"/>
              </a:lnSpc>
            </a:pP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3089"/>
              </a:lnSpc>
            </a:pP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UCZESTNICY SPOZA LUBLINA POSTRZEGAJĄ MIASTO JAKO „MAGICZNE” I DYNAMICZNE,</a:t>
            </a:r>
          </a:p>
          <a:p>
            <a:pPr algn="ctr">
              <a:lnSpc>
                <a:spcPts val="3089"/>
              </a:lnSpc>
            </a:pP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PEŁNE KULTURY I MIĘDZYNARODOWEJ ATMOSFERY</a:t>
            </a:r>
          </a:p>
          <a:p>
            <a:pPr algn="ctr">
              <a:lnSpc>
                <a:spcPts val="3089"/>
              </a:lnSpc>
            </a:pPr>
          </a:p>
          <a:p>
            <a:pPr algn="ctr">
              <a:lnSpc>
                <a:spcPts val="3089"/>
              </a:lnSpc>
            </a:pPr>
            <a:r>
              <a:rPr lang="en-US" sz="195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LUBLINIANIE, BIORĄC UDZIAŁ W FESTIWALU, PODKREŚLAJĄ SWOJĄ DUMĘ Z MIASTA I WZMACNIAJĄ LOKALNĄ TOŻSAMOŚĆ</a:t>
            </a:r>
          </a:p>
          <a:p>
            <a:pPr algn="ctr">
              <a:lnSpc>
                <a:spcPts val="3678"/>
              </a:lnSpc>
            </a:pPr>
          </a:p>
          <a:p>
            <a:pPr algn="ctr">
              <a:lnSpc>
                <a:spcPts val="4414"/>
              </a:lnSpc>
            </a:pPr>
            <a:r>
              <a:rPr lang="en-US" sz="279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83,4% BADANYCH UWAŻA, ŻE </a:t>
            </a:r>
          </a:p>
          <a:p>
            <a:pPr algn="ctr">
              <a:lnSpc>
                <a:spcPts val="4414"/>
              </a:lnSpc>
            </a:pPr>
            <a:r>
              <a:rPr lang="en-US" sz="279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CARNAVAL SZTUKMISTRZÓW BUDZI DUMĘ MIESZKAŃCÓW Z LUBLINA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7190" y="0"/>
            <a:ext cx="9040352" cy="10287000"/>
          </a:xfrm>
          <a:custGeom>
            <a:avLst/>
            <a:gdLst/>
            <a:ahLst/>
            <a:cxnLst/>
            <a:rect r="r" b="b" t="t" l="l"/>
            <a:pathLst>
              <a:path h="10287000" w="9040352">
                <a:moveTo>
                  <a:pt x="0" y="0"/>
                </a:moveTo>
                <a:lnTo>
                  <a:pt x="9040352" y="0"/>
                </a:lnTo>
                <a:lnTo>
                  <a:pt x="90403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92" t="0" r="-5713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4809015" y="4473105"/>
            <a:ext cx="10432410" cy="1195380"/>
          </a:xfrm>
          <a:custGeom>
            <a:avLst/>
            <a:gdLst/>
            <a:ahLst/>
            <a:cxnLst/>
            <a:rect r="r" b="b" t="t" l="l"/>
            <a:pathLst>
              <a:path h="1195380" w="10432410">
                <a:moveTo>
                  <a:pt x="0" y="0"/>
                </a:moveTo>
                <a:lnTo>
                  <a:pt x="10432410" y="0"/>
                </a:lnTo>
                <a:lnTo>
                  <a:pt x="10432410" y="1195380"/>
                </a:lnTo>
                <a:lnTo>
                  <a:pt x="0" y="1195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966405" y="2333625"/>
            <a:ext cx="7724633" cy="6619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257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SZACUNKOWE DOTARCIE MONITOROWANYCH PUBLIKACJI:</a:t>
            </a:r>
          </a:p>
          <a:p>
            <a:pPr algn="ctr">
              <a:lnSpc>
                <a:spcPts val="3447"/>
              </a:lnSpc>
            </a:pPr>
            <a:r>
              <a:rPr lang="en-US" b="true" sz="28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23 MLN ODBIORCÓW</a:t>
            </a:r>
          </a:p>
          <a:p>
            <a:pPr algn="ctr">
              <a:lnSpc>
                <a:spcPts val="3447"/>
              </a:lnSpc>
            </a:pPr>
          </a:p>
          <a:p>
            <a:pPr algn="ctr">
              <a:lnSpc>
                <a:spcPts val="3087"/>
              </a:lnSpc>
            </a:pPr>
            <a:r>
              <a:rPr lang="en-US" sz="257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AVE – SZACUNKOWY EKWIWALENT REKLAMOWY WYDARZENIA:</a:t>
            </a:r>
          </a:p>
          <a:p>
            <a:pPr algn="ctr">
              <a:lnSpc>
                <a:spcPts val="3447"/>
              </a:lnSpc>
            </a:pPr>
            <a:r>
              <a:rPr lang="en-US" b="true" sz="28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5,7 MLN ZŁOTYCH</a:t>
            </a:r>
          </a:p>
          <a:p>
            <a:pPr algn="ctr">
              <a:lnSpc>
                <a:spcPts val="2677"/>
              </a:lnSpc>
            </a:pPr>
          </a:p>
          <a:p>
            <a:pPr algn="ctr">
              <a:lnSpc>
                <a:spcPts val="2677"/>
              </a:lnSpc>
            </a:pPr>
          </a:p>
          <a:p>
            <a:pPr algn="ctr">
              <a:lnSpc>
                <a:spcPts val="2810"/>
              </a:lnSpc>
              <a:spcBef>
                <a:spcPct val="0"/>
              </a:spcBef>
            </a:pPr>
            <a:r>
              <a:rPr lang="en-US" b="true" sz="234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RAPORT - DZIALANIA PUBLIC RELA</a:t>
            </a:r>
            <a:r>
              <a:rPr lang="en-US" b="true" sz="234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TION</a:t>
            </a:r>
            <a:r>
              <a:rPr lang="en-US" b="true" sz="234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2024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15. EDYCJI FESTIWALU INFORMOWANO   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MEDIACH TRADYCYJNYCH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ORAZ W INTERNECIE </a:t>
            </a:r>
            <a:r>
              <a:rPr lang="en-US" sz="1841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PONAD 839 RAZY</a:t>
            </a: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TYM NEWSY UKAZAŁY SIĘ </a:t>
            </a:r>
            <a:r>
              <a:rPr lang="en-US" sz="1841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531 RAZY</a:t>
            </a:r>
            <a:r>
              <a:rPr lang="en-US" sz="18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 INTERNECIE,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841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41 PUBLIKACJI ZOSTAŁO</a:t>
            </a:r>
            <a:r>
              <a:rPr lang="en-US" sz="1841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WYDRUKOWANYCH W PRASIE</a:t>
            </a:r>
          </a:p>
          <a:p>
            <a:pPr algn="ctr">
              <a:lnSpc>
                <a:spcPts val="2210"/>
              </a:lnSpc>
              <a:spcBef>
                <a:spcPct val="0"/>
              </a:spcBef>
            </a:pPr>
          </a:p>
          <a:p>
            <a:pPr algn="ctr">
              <a:lnSpc>
                <a:spcPts val="3260"/>
              </a:lnSpc>
              <a:spcBef>
                <a:spcPct val="0"/>
              </a:spcBef>
            </a:pP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CARNAVAL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ÓW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ONO 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203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TELEWI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23 R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271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ZY</a:t>
            </a:r>
            <a:r>
              <a:rPr lang="en-US" sz="2716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447542" y="911696"/>
            <a:ext cx="8762359" cy="735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CARNAVAL W MEDIACH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02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47898" y="8685569"/>
            <a:ext cx="1963648" cy="1145462"/>
          </a:xfrm>
          <a:custGeom>
            <a:avLst/>
            <a:gdLst/>
            <a:ahLst/>
            <a:cxnLst/>
            <a:rect r="r" b="b" t="t" l="l"/>
            <a:pathLst>
              <a:path h="1145462" w="1963648">
                <a:moveTo>
                  <a:pt x="0" y="0"/>
                </a:moveTo>
                <a:lnTo>
                  <a:pt x="1963649" y="0"/>
                </a:lnTo>
                <a:lnTo>
                  <a:pt x="1963649" y="1145462"/>
                </a:lnTo>
                <a:lnTo>
                  <a:pt x="0" y="114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24997" y="8920116"/>
            <a:ext cx="3038382" cy="835555"/>
          </a:xfrm>
          <a:custGeom>
            <a:avLst/>
            <a:gdLst/>
            <a:ahLst/>
            <a:cxnLst/>
            <a:rect r="r" b="b" t="t" l="l"/>
            <a:pathLst>
              <a:path h="835555" w="3038382">
                <a:moveTo>
                  <a:pt x="0" y="0"/>
                </a:moveTo>
                <a:lnTo>
                  <a:pt x="3038382" y="0"/>
                </a:lnTo>
                <a:lnTo>
                  <a:pt x="3038382" y="835555"/>
                </a:lnTo>
                <a:lnTo>
                  <a:pt x="0" y="835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72965" y="0"/>
            <a:ext cx="8415035" cy="10504201"/>
          </a:xfrm>
          <a:custGeom>
            <a:avLst/>
            <a:gdLst/>
            <a:ahLst/>
            <a:cxnLst/>
            <a:rect r="r" b="b" t="t" l="l"/>
            <a:pathLst>
              <a:path h="10504201" w="8415035">
                <a:moveTo>
                  <a:pt x="0" y="0"/>
                </a:moveTo>
                <a:lnTo>
                  <a:pt x="8415035" y="0"/>
                </a:lnTo>
                <a:lnTo>
                  <a:pt x="8415035" y="10504201"/>
                </a:lnTo>
                <a:lnTo>
                  <a:pt x="0" y="10504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869" t="0" r="-213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2348000" y="4460185"/>
            <a:ext cx="11342354" cy="1299645"/>
          </a:xfrm>
          <a:custGeom>
            <a:avLst/>
            <a:gdLst/>
            <a:ahLst/>
            <a:cxnLst/>
            <a:rect r="r" b="b" t="t" l="l"/>
            <a:pathLst>
              <a:path h="1299645" w="11342354">
                <a:moveTo>
                  <a:pt x="0" y="0"/>
                </a:moveTo>
                <a:lnTo>
                  <a:pt x="11342355" y="0"/>
                </a:lnTo>
                <a:lnTo>
                  <a:pt x="11342355" y="1299645"/>
                </a:lnTo>
                <a:lnTo>
                  <a:pt x="0" y="1299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53329" y="537892"/>
            <a:ext cx="8402083" cy="994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86"/>
              </a:lnSpc>
              <a:spcBef>
                <a:spcPct val="0"/>
              </a:spcBef>
            </a:pPr>
            <a:r>
              <a:rPr lang="en-US" sz="284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ZOSTAŃ SPONSOREM NAJWIĘKSZEGO FESTIWALU NOWEGO CYRKU W POLSCE!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6060" y="1843358"/>
            <a:ext cx="8836621" cy="784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b="true" sz="20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CARNAVAL SZTUKMISTRZÓW</a:t>
            </a: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WYJĄTKOWE WYDARZENIE, KTÓRE CO ROKU PRZYCIĄGA TYSIĄCE WIDZÓW DO LUBLINA.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b="true" sz="20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JAKO ORGANIZATORZY FESTIWALU, ZAPRASZAMY DO WSPÓŁPRACY MARKI, KTÓRE CHCĄ BUDOWAĆ SWÓJ WIZERUNEK POPRZEZ KULTURĘ I BEZPOŚREDNI KONTAKT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b="true" sz="20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RÓŻNORODNĄ PUBLICZNOŚCIĄ.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WSPÓŁPRACA SPONSORSKA MOŻE PRZYBRAĆ FORMĘ WYMIANY ŚWIADCZEŃ PROMOCYJNYCH, EKSPOZYCJI MARKI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PRZESTRZENI WYDARZENIA (NP. STREFA SPONSORA),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TAKŻE MECENATU NAD SPEKTAKLAMI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CZY WYBRANYMI SEGMENTAMI PROGRAMU.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b="true" sz="20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DOŁĄCZ DO GRONA PARTNERÓW, KTÓRZY RAZEM Z NAMI TWORZĄ JEDYNE W SWOIM RODZAJU ŚWIĘTO NOWEGO CYRKU – PEŁNE ENERGII  I NIEZAPOMNIANYCH PRZEŻYĆ!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b="true" sz="20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ZAPRASZAMY DO WSPÓŁPRACY! </a:t>
            </a: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</a:p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2073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PRZYKŁADOWE ŚWIADCZENIA PROMOCYJNE ZNAJDĄ PAŃSTWO NA KOLEJNEJ STRONIE.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DAGnsHTY0Fk</dc:identifier>
  <dcterms:modified xsi:type="dcterms:W3CDTF">2011-08-01T06:04:30Z</dcterms:modified>
  <cp:revision>1</cp:revision>
  <dc:title>Klaudia / Carnaval Sztukmistrzów 2025 – informacja dla sponsorów</dc:title>
</cp:coreProperties>
</file>